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256" r:id="rId2"/>
    <p:sldId id="303" r:id="rId3"/>
    <p:sldId id="257" r:id="rId4"/>
    <p:sldId id="301" r:id="rId5"/>
    <p:sldId id="302" r:id="rId6"/>
    <p:sldId id="304" r:id="rId7"/>
    <p:sldId id="258" r:id="rId8"/>
    <p:sldId id="310" r:id="rId9"/>
    <p:sldId id="261" r:id="rId10"/>
    <p:sldId id="264" r:id="rId11"/>
    <p:sldId id="263" r:id="rId12"/>
    <p:sldId id="267" r:id="rId13"/>
    <p:sldId id="260" r:id="rId14"/>
    <p:sldId id="266" r:id="rId15"/>
    <p:sldId id="268" r:id="rId16"/>
    <p:sldId id="270" r:id="rId17"/>
    <p:sldId id="272" r:id="rId18"/>
    <p:sldId id="274" r:id="rId19"/>
    <p:sldId id="275" r:id="rId20"/>
    <p:sldId id="276" r:id="rId21"/>
    <p:sldId id="309" r:id="rId22"/>
    <p:sldId id="308" r:id="rId23"/>
    <p:sldId id="277" r:id="rId24"/>
    <p:sldId id="311" r:id="rId25"/>
    <p:sldId id="278" r:id="rId26"/>
    <p:sldId id="305" r:id="rId27"/>
    <p:sldId id="306" r:id="rId28"/>
    <p:sldId id="307" r:id="rId29"/>
    <p:sldId id="280" r:id="rId30"/>
    <p:sldId id="313" r:id="rId31"/>
    <p:sldId id="314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312" r:id="rId40"/>
    <p:sldId id="293" r:id="rId41"/>
    <p:sldId id="289" r:id="rId42"/>
    <p:sldId id="290" r:id="rId43"/>
    <p:sldId id="291" r:id="rId44"/>
    <p:sldId id="292" r:id="rId45"/>
    <p:sldId id="294" r:id="rId46"/>
    <p:sldId id="297" r:id="rId47"/>
    <p:sldId id="298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E51884-92ED-4628-9E90-79C89BF93494}" type="datetimeFigureOut">
              <a:rPr lang="en-US" smtClean="0"/>
              <a:t>6/21/2016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EDA72-34BC-477C-A0D9-349105B631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621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8EDA72-34BC-477C-A0D9-349105B631B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2569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8EDA72-34BC-477C-A0D9-349105B631B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9569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8EDA72-34BC-477C-A0D9-349105B631B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897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8EDA72-34BC-477C-A0D9-349105B631B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4185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8EDA72-34BC-477C-A0D9-349105B631B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987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527D3-1136-4384-9BE1-64012123196D}" type="datetimeFigureOut">
              <a:rPr lang="en-US" smtClean="0"/>
              <a:t>6/21/2016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D38E-FAE8-4918-878C-2E9EB7C06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461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527D3-1136-4384-9BE1-64012123196D}" type="datetimeFigureOut">
              <a:rPr lang="en-US" smtClean="0"/>
              <a:t>6/21/2016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D38E-FAE8-4918-878C-2E9EB7C06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489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527D3-1136-4384-9BE1-64012123196D}" type="datetimeFigureOut">
              <a:rPr lang="en-US" smtClean="0"/>
              <a:t>6/21/2016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D38E-FAE8-4918-878C-2E9EB7C06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267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527D3-1136-4384-9BE1-64012123196D}" type="datetimeFigureOut">
              <a:rPr lang="en-US" smtClean="0"/>
              <a:t>6/21/2016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D38E-FAE8-4918-878C-2E9EB7C06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614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527D3-1136-4384-9BE1-64012123196D}" type="datetimeFigureOut">
              <a:rPr lang="en-US" smtClean="0"/>
              <a:t>6/21/2016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D38E-FAE8-4918-878C-2E9EB7C06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832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527D3-1136-4384-9BE1-64012123196D}" type="datetimeFigureOut">
              <a:rPr lang="en-US" smtClean="0"/>
              <a:t>6/21/2016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D38E-FAE8-4918-878C-2E9EB7C06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987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527D3-1136-4384-9BE1-64012123196D}" type="datetimeFigureOut">
              <a:rPr lang="en-US" smtClean="0"/>
              <a:t>6/21/2016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D38E-FAE8-4918-878C-2E9EB7C06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374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527D3-1136-4384-9BE1-64012123196D}" type="datetimeFigureOut">
              <a:rPr lang="en-US" smtClean="0"/>
              <a:t>6/21/2016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D38E-FAE8-4918-878C-2E9EB7C06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809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527D3-1136-4384-9BE1-64012123196D}" type="datetimeFigureOut">
              <a:rPr lang="en-US" smtClean="0"/>
              <a:t>6/21/2016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D38E-FAE8-4918-878C-2E9EB7C06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198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527D3-1136-4384-9BE1-64012123196D}" type="datetimeFigureOut">
              <a:rPr lang="en-US" smtClean="0"/>
              <a:t>6/21/2016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D38E-FAE8-4918-878C-2E9EB7C06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686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527D3-1136-4384-9BE1-64012123196D}" type="datetimeFigureOut">
              <a:rPr lang="en-US" smtClean="0"/>
              <a:t>6/21/2016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D38E-FAE8-4918-878C-2E9EB7C06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353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6527D3-1136-4384-9BE1-64012123196D}" type="datetimeFigureOut">
              <a:rPr lang="en-US" smtClean="0"/>
              <a:t>6/21/2016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10D38E-FAE8-4918-878C-2E9EB7C06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506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9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Topological Data Analysis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Jesse Wolfson</a:t>
            </a:r>
          </a:p>
          <a:p>
            <a:r>
              <a:rPr lang="en-US" dirty="0" smtClean="0"/>
              <a:t>University of Chicago </a:t>
            </a:r>
          </a:p>
          <a:p>
            <a:r>
              <a:rPr lang="en-US" dirty="0" smtClean="0"/>
              <a:t>2016 REU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274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of Data	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90977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of Data	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Size (“Big Data”)</a:t>
            </a:r>
          </a:p>
        </p:txBody>
      </p:sp>
    </p:spTree>
    <p:extLst>
      <p:ext uri="{BB962C8B-B14F-4D97-AF65-F5344CB8AC3E}">
        <p14:creationId xmlns:p14="http://schemas.microsoft.com/office/powerpoint/2010/main" val="1718683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of Data	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Size (“Big Data”)</a:t>
            </a:r>
          </a:p>
          <a:p>
            <a:r>
              <a:rPr lang="en-US" dirty="0" smtClean="0"/>
              <a:t>Complexity</a:t>
            </a:r>
          </a:p>
        </p:txBody>
      </p:sp>
    </p:spTree>
    <p:extLst>
      <p:ext uri="{BB962C8B-B14F-4D97-AF65-F5344CB8AC3E}">
        <p14:creationId xmlns:p14="http://schemas.microsoft.com/office/powerpoint/2010/main" val="3162706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of Data	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Size (“Big Data”)</a:t>
            </a:r>
          </a:p>
          <a:p>
            <a:r>
              <a:rPr lang="en-US" dirty="0" smtClean="0"/>
              <a:t>Complexity</a:t>
            </a:r>
          </a:p>
          <a:p>
            <a:pPr lvl="1"/>
            <a:r>
              <a:rPr lang="en-US" dirty="0" smtClean="0"/>
              <a:t>Format</a:t>
            </a:r>
          </a:p>
        </p:txBody>
      </p:sp>
    </p:spTree>
    <p:extLst>
      <p:ext uri="{BB962C8B-B14F-4D97-AF65-F5344CB8AC3E}">
        <p14:creationId xmlns:p14="http://schemas.microsoft.com/office/powerpoint/2010/main" val="2073262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of Data	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Size (“Big Data”)</a:t>
            </a:r>
          </a:p>
          <a:p>
            <a:r>
              <a:rPr lang="en-US" dirty="0" smtClean="0"/>
              <a:t>Complexity</a:t>
            </a:r>
          </a:p>
          <a:p>
            <a:pPr lvl="1"/>
            <a:r>
              <a:rPr lang="en-US" dirty="0" smtClean="0"/>
              <a:t>Format</a:t>
            </a:r>
          </a:p>
          <a:p>
            <a:pPr lvl="1"/>
            <a:r>
              <a:rPr lang="en-US" dirty="0" smtClean="0"/>
              <a:t>Structure</a:t>
            </a:r>
          </a:p>
        </p:txBody>
      </p:sp>
    </p:spTree>
    <p:extLst>
      <p:ext uri="{BB962C8B-B14F-4D97-AF65-F5344CB8AC3E}">
        <p14:creationId xmlns:p14="http://schemas.microsoft.com/office/powerpoint/2010/main" val="715990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Need </a:t>
            </a:r>
            <a:r>
              <a:rPr lang="en-US" dirty="0"/>
              <a:t>o</a:t>
            </a:r>
            <a:r>
              <a:rPr lang="en-US" dirty="0" smtClean="0"/>
              <a:t>rganizing principles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 of </a:t>
            </a:r>
            <a:r>
              <a:rPr lang="en-US" dirty="0" smtClean="0"/>
              <a:t>Complexity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403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has a shape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4716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has a shape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207" y="1825625"/>
            <a:ext cx="6169586" cy="4351338"/>
          </a:xfrm>
        </p:spPr>
      </p:pic>
    </p:spTree>
    <p:extLst>
      <p:ext uri="{BB962C8B-B14F-4D97-AF65-F5344CB8AC3E}">
        <p14:creationId xmlns:p14="http://schemas.microsoft.com/office/powerpoint/2010/main" val="2170355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has a shape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9340" y="1825625"/>
            <a:ext cx="7253320" cy="4351338"/>
          </a:xfrm>
        </p:spPr>
      </p:pic>
    </p:spTree>
    <p:extLst>
      <p:ext uri="{BB962C8B-B14F-4D97-AF65-F5344CB8AC3E}">
        <p14:creationId xmlns:p14="http://schemas.microsoft.com/office/powerpoint/2010/main" val="2703432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has a shape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9340" y="1825625"/>
            <a:ext cx="7253320" cy="4351338"/>
          </a:xfrm>
        </p:spPr>
      </p:pic>
    </p:spTree>
    <p:extLst>
      <p:ext uri="{BB962C8B-B14F-4D97-AF65-F5344CB8AC3E}">
        <p14:creationId xmlns:p14="http://schemas.microsoft.com/office/powerpoint/2010/main" val="232312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has shapes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207" y="1825625"/>
            <a:ext cx="6169586" cy="4351338"/>
          </a:xfrm>
        </p:spPr>
      </p:pic>
    </p:spTree>
    <p:extLst>
      <p:ext uri="{BB962C8B-B14F-4D97-AF65-F5344CB8AC3E}">
        <p14:creationId xmlns:p14="http://schemas.microsoft.com/office/powerpoint/2010/main" val="644480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has shapes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207" y="1825625"/>
            <a:ext cx="6169586" cy="4351338"/>
          </a:xfrm>
        </p:spPr>
      </p:pic>
      <p:sp>
        <p:nvSpPr>
          <p:cNvPr id="5" name="TextBox 4"/>
          <p:cNvSpPr txBox="1"/>
          <p:nvPr/>
        </p:nvSpPr>
        <p:spPr>
          <a:xfrm>
            <a:off x="5563402" y="6311900"/>
            <a:ext cx="13090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Linear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77375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has shapes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322772" y="6176963"/>
            <a:ext cx="1474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Clusters</a:t>
            </a:r>
            <a:endParaRPr lang="en-US" sz="24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207" y="1825625"/>
            <a:ext cx="6169586" cy="4351338"/>
          </a:xfrm>
        </p:spPr>
      </p:pic>
    </p:spTree>
    <p:extLst>
      <p:ext uri="{BB962C8B-B14F-4D97-AF65-F5344CB8AC3E}">
        <p14:creationId xmlns:p14="http://schemas.microsoft.com/office/powerpoint/2010/main" val="3370811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has shapes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322772" y="6176963"/>
            <a:ext cx="1474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Holes</a:t>
            </a:r>
            <a:endParaRPr lang="en-US" sz="2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207" y="1825625"/>
            <a:ext cx="6169586" cy="4351338"/>
          </a:xfrm>
        </p:spPr>
      </p:pic>
    </p:spTree>
    <p:extLst>
      <p:ext uri="{BB962C8B-B14F-4D97-AF65-F5344CB8AC3E}">
        <p14:creationId xmlns:p14="http://schemas.microsoft.com/office/powerpoint/2010/main" val="314608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has shapes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207" y="1825625"/>
            <a:ext cx="6169586" cy="4351338"/>
          </a:xfrm>
        </p:spPr>
      </p:pic>
    </p:spTree>
    <p:extLst>
      <p:ext uri="{BB962C8B-B14F-4D97-AF65-F5344CB8AC3E}">
        <p14:creationId xmlns:p14="http://schemas.microsoft.com/office/powerpoint/2010/main" val="4193072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we measure shape?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Connectivity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091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we measure shape?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Connectivity, i.e.</a:t>
            </a:r>
          </a:p>
          <a:p>
            <a:pPr lvl="1"/>
            <a:r>
              <a:rPr lang="en-US" dirty="0" smtClean="0"/>
              <a:t># of clusters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48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we measure shape?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Connectivity, i.e.</a:t>
            </a:r>
          </a:p>
          <a:p>
            <a:pPr lvl="1"/>
            <a:r>
              <a:rPr lang="en-US" dirty="0" smtClean="0"/>
              <a:t># of clusters</a:t>
            </a:r>
          </a:p>
          <a:p>
            <a:pPr lvl="1"/>
            <a:r>
              <a:rPr lang="en-US" dirty="0" smtClean="0"/>
              <a:t># of holes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169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we measure shape?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Connectivity, i.e.</a:t>
            </a:r>
          </a:p>
          <a:p>
            <a:pPr lvl="1"/>
            <a:r>
              <a:rPr lang="en-US" dirty="0" smtClean="0"/>
              <a:t># of clusters</a:t>
            </a:r>
          </a:p>
          <a:p>
            <a:pPr lvl="1"/>
            <a:r>
              <a:rPr lang="en-US" dirty="0" smtClean="0"/>
              <a:t># of holes</a:t>
            </a:r>
          </a:p>
          <a:p>
            <a:pPr lvl="1"/>
            <a:r>
              <a:rPr lang="en-US" dirty="0" smtClean="0"/>
              <a:t># of higher dimensional analogues</a:t>
            </a:r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959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Connectivity - Shortcomings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511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Connectivity - Shortcomings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May be only one aspect of the relevant shape, e.g. </a:t>
            </a:r>
          </a:p>
        </p:txBody>
      </p:sp>
    </p:spTree>
    <p:extLst>
      <p:ext uri="{BB962C8B-B14F-4D97-AF65-F5344CB8AC3E}">
        <p14:creationId xmlns:p14="http://schemas.microsoft.com/office/powerpoint/2010/main" val="4166052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Connectivity - Shortcomings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Connectivity may only be one aspect of the relevant shape, e.g. </a:t>
            </a:r>
          </a:p>
          <a:p>
            <a:pPr marL="0" indent="0" algn="ctr">
              <a:buNone/>
            </a:pPr>
            <a:r>
              <a:rPr lang="en-US" sz="9600" dirty="0"/>
              <a:t>O</a:t>
            </a:r>
            <a:r>
              <a:rPr lang="en-US" sz="9600" dirty="0" smtClean="0"/>
              <a:t> = P </a:t>
            </a:r>
          </a:p>
        </p:txBody>
      </p:sp>
    </p:spTree>
    <p:extLst>
      <p:ext uri="{BB962C8B-B14F-4D97-AF65-F5344CB8AC3E}">
        <p14:creationId xmlns:p14="http://schemas.microsoft.com/office/powerpoint/2010/main" val="713567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Connectivity - Shortcomings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Connectivity may only be one aspect of the relevant shape, e.g. </a:t>
            </a:r>
          </a:p>
          <a:p>
            <a:pPr marL="0" indent="0" algn="ctr">
              <a:buNone/>
            </a:pPr>
            <a:r>
              <a:rPr lang="en-US" sz="9600" dirty="0"/>
              <a:t>O</a:t>
            </a:r>
            <a:r>
              <a:rPr lang="en-US" sz="9600" dirty="0" smtClean="0"/>
              <a:t> = P </a:t>
            </a:r>
          </a:p>
          <a:p>
            <a:pPr marL="0" indent="0" algn="ctr">
              <a:buNone/>
            </a:pPr>
            <a:r>
              <a:rPr lang="en-US" sz="9600" dirty="0" smtClean="0"/>
              <a:t>X = Y</a:t>
            </a:r>
          </a:p>
        </p:txBody>
      </p:sp>
    </p:spTree>
    <p:extLst>
      <p:ext uri="{BB962C8B-B14F-4D97-AF65-F5344CB8AC3E}">
        <p14:creationId xmlns:p14="http://schemas.microsoft.com/office/powerpoint/2010/main" val="1857821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Connectivity – Advantages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94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Connectivity – Advantages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Coordinate independent</a:t>
            </a:r>
          </a:p>
        </p:txBody>
      </p:sp>
    </p:spTree>
    <p:extLst>
      <p:ext uri="{BB962C8B-B14F-4D97-AF65-F5344CB8AC3E}">
        <p14:creationId xmlns:p14="http://schemas.microsoft.com/office/powerpoint/2010/main" val="805939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Connectivity – Advantages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Coordinate independent</a:t>
            </a:r>
          </a:p>
          <a:p>
            <a:r>
              <a:rPr lang="en-US" dirty="0" smtClean="0"/>
              <a:t>Stable under small changes in the data</a:t>
            </a:r>
          </a:p>
        </p:txBody>
      </p:sp>
    </p:spTree>
    <p:extLst>
      <p:ext uri="{BB962C8B-B14F-4D97-AF65-F5344CB8AC3E}">
        <p14:creationId xmlns:p14="http://schemas.microsoft.com/office/powerpoint/2010/main" val="1197068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Connectivity – Advantages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Coordinate independent</a:t>
            </a:r>
          </a:p>
          <a:p>
            <a:r>
              <a:rPr lang="en-US" dirty="0" smtClean="0"/>
              <a:t>Stable under small changes in the data</a:t>
            </a:r>
          </a:p>
          <a:p>
            <a:r>
              <a:rPr lang="en-US" dirty="0" smtClean="0"/>
              <a:t>Compressed representation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65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Persistent homology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Homology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08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Persistent homology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Homology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419" y="2704298"/>
            <a:ext cx="1191768" cy="16611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58698" y="4533499"/>
            <a:ext cx="12650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Enrico </a:t>
            </a:r>
            <a:r>
              <a:rPr lang="en-US" dirty="0" err="1" smtClean="0"/>
              <a:t>Betti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819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Persistent homology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Homology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419" y="2704298"/>
            <a:ext cx="1191768" cy="16611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572" y="798095"/>
            <a:ext cx="3681984" cy="56083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58698" y="4533499"/>
            <a:ext cx="12650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Enrico </a:t>
            </a:r>
            <a:r>
              <a:rPr lang="en-US" dirty="0" err="1" smtClean="0"/>
              <a:t>Betti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645659" y="6406415"/>
            <a:ext cx="15978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Emmy </a:t>
            </a:r>
            <a:r>
              <a:rPr lang="en-US" dirty="0" err="1" smtClean="0"/>
              <a:t>Noether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6402405"/>
            <a:ext cx="2329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Photos from Wikipedia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26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Persistent homology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Homology</a:t>
            </a:r>
          </a:p>
          <a:p>
            <a:pPr lvl="1"/>
            <a:r>
              <a:rPr lang="en-US" dirty="0"/>
              <a:t>Fundamental tool in </a:t>
            </a:r>
            <a:r>
              <a:rPr lang="en-US" dirty="0" smtClean="0"/>
              <a:t>algebraic topology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739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Persistent homology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Homology</a:t>
            </a:r>
          </a:p>
          <a:p>
            <a:pPr lvl="1"/>
            <a:r>
              <a:rPr lang="en-US" dirty="0"/>
              <a:t>Fundamental tool in </a:t>
            </a:r>
            <a:r>
              <a:rPr lang="en-US" dirty="0" smtClean="0"/>
              <a:t>algebraic </a:t>
            </a:r>
            <a:r>
              <a:rPr lang="en-US" dirty="0"/>
              <a:t>topology</a:t>
            </a:r>
          </a:p>
          <a:p>
            <a:pPr lvl="1"/>
            <a:r>
              <a:rPr lang="en-US" dirty="0" smtClean="0"/>
              <a:t>Measures connectivity of a space</a:t>
            </a:r>
          </a:p>
        </p:txBody>
      </p:sp>
    </p:spTree>
    <p:extLst>
      <p:ext uri="{BB962C8B-B14F-4D97-AF65-F5344CB8AC3E}">
        <p14:creationId xmlns:p14="http://schemas.microsoft.com/office/powerpoint/2010/main" val="476430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Persistent homology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Homology</a:t>
            </a:r>
          </a:p>
          <a:p>
            <a:pPr lvl="1"/>
            <a:r>
              <a:rPr lang="en-US" dirty="0"/>
              <a:t>Fundamental tool in </a:t>
            </a:r>
            <a:r>
              <a:rPr lang="en-US" dirty="0" smtClean="0"/>
              <a:t>algebraic </a:t>
            </a:r>
            <a:r>
              <a:rPr lang="en-US" dirty="0"/>
              <a:t>topology</a:t>
            </a:r>
          </a:p>
          <a:p>
            <a:pPr lvl="1"/>
            <a:r>
              <a:rPr lang="en-US" dirty="0" smtClean="0"/>
              <a:t>Measures connectivity of a space</a:t>
            </a:r>
          </a:p>
          <a:p>
            <a:pPr lvl="1"/>
            <a:r>
              <a:rPr lang="en-US" dirty="0" smtClean="0"/>
              <a:t>Define/compute using linear algebra</a:t>
            </a:r>
          </a:p>
        </p:txBody>
      </p:sp>
    </p:spTree>
    <p:extLst>
      <p:ext uri="{BB962C8B-B14F-4D97-AF65-F5344CB8AC3E}">
        <p14:creationId xmlns:p14="http://schemas.microsoft.com/office/powerpoint/2010/main" val="2265516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Persistent homology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Homology</a:t>
            </a:r>
          </a:p>
          <a:p>
            <a:pPr lvl="1"/>
            <a:r>
              <a:rPr lang="en-US" dirty="0"/>
              <a:t>Fundamental tool in </a:t>
            </a:r>
            <a:r>
              <a:rPr lang="en-US" dirty="0" smtClean="0"/>
              <a:t>algebraic </a:t>
            </a:r>
            <a:r>
              <a:rPr lang="en-US" dirty="0"/>
              <a:t>topology</a:t>
            </a:r>
          </a:p>
          <a:p>
            <a:pPr lvl="1"/>
            <a:r>
              <a:rPr lang="en-US" dirty="0" smtClean="0"/>
              <a:t>Measures connectivity of a space</a:t>
            </a:r>
          </a:p>
          <a:p>
            <a:pPr lvl="1"/>
            <a:r>
              <a:rPr lang="en-US" dirty="0" smtClean="0"/>
              <a:t>Define/compute using linear algebra</a:t>
            </a:r>
          </a:p>
          <a:p>
            <a:pPr lvl="1"/>
            <a:endParaRPr lang="en-US" dirty="0"/>
          </a:p>
          <a:p>
            <a:r>
              <a:rPr lang="en-US" dirty="0" smtClean="0"/>
              <a:t>Persistent</a:t>
            </a:r>
          </a:p>
        </p:txBody>
      </p:sp>
    </p:spTree>
    <p:extLst>
      <p:ext uri="{BB962C8B-B14F-4D97-AF65-F5344CB8AC3E}">
        <p14:creationId xmlns:p14="http://schemas.microsoft.com/office/powerpoint/2010/main" val="1078198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Persistent homology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Homology</a:t>
            </a:r>
          </a:p>
          <a:p>
            <a:pPr lvl="1"/>
            <a:r>
              <a:rPr lang="en-US" dirty="0"/>
              <a:t>Fundamental tool in </a:t>
            </a:r>
            <a:r>
              <a:rPr lang="en-US" dirty="0" smtClean="0"/>
              <a:t>algebraic </a:t>
            </a:r>
            <a:r>
              <a:rPr lang="en-US" dirty="0"/>
              <a:t>topology</a:t>
            </a:r>
          </a:p>
          <a:p>
            <a:pPr lvl="1"/>
            <a:r>
              <a:rPr lang="en-US" dirty="0" smtClean="0"/>
              <a:t>Measures connectivity of a space</a:t>
            </a:r>
          </a:p>
          <a:p>
            <a:pPr lvl="1"/>
            <a:r>
              <a:rPr lang="en-US" dirty="0" smtClean="0"/>
              <a:t>Define/compute using linear algebra</a:t>
            </a:r>
          </a:p>
          <a:p>
            <a:pPr lvl="1"/>
            <a:endParaRPr lang="en-US" dirty="0"/>
          </a:p>
          <a:p>
            <a:r>
              <a:rPr lang="en-US" dirty="0" smtClean="0"/>
              <a:t>Persistent</a:t>
            </a:r>
          </a:p>
          <a:p>
            <a:pPr lvl="1"/>
            <a:r>
              <a:rPr lang="en-US" dirty="0" smtClean="0"/>
              <a:t>A data set gives rise to a sequence of spaces</a:t>
            </a:r>
          </a:p>
        </p:txBody>
      </p:sp>
    </p:spTree>
    <p:extLst>
      <p:ext uri="{BB962C8B-B14F-4D97-AF65-F5344CB8AC3E}">
        <p14:creationId xmlns:p14="http://schemas.microsoft.com/office/powerpoint/2010/main" val="1375543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Persistent homology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Homology</a:t>
            </a:r>
          </a:p>
          <a:p>
            <a:pPr lvl="1"/>
            <a:r>
              <a:rPr lang="en-US" dirty="0"/>
              <a:t>Fundamental tool in </a:t>
            </a:r>
            <a:r>
              <a:rPr lang="en-US" dirty="0" smtClean="0"/>
              <a:t>algebraic </a:t>
            </a:r>
            <a:r>
              <a:rPr lang="en-US" dirty="0"/>
              <a:t>topology</a:t>
            </a:r>
          </a:p>
          <a:p>
            <a:pPr lvl="1"/>
            <a:r>
              <a:rPr lang="en-US" dirty="0" smtClean="0"/>
              <a:t>Measures connectivity of a space</a:t>
            </a:r>
          </a:p>
          <a:p>
            <a:pPr lvl="1"/>
            <a:r>
              <a:rPr lang="en-US" dirty="0" smtClean="0"/>
              <a:t>Define/compute using linear algebra</a:t>
            </a:r>
          </a:p>
          <a:p>
            <a:pPr lvl="1"/>
            <a:endParaRPr lang="en-US" dirty="0"/>
          </a:p>
          <a:p>
            <a:r>
              <a:rPr lang="en-US" dirty="0" smtClean="0"/>
              <a:t>Persistent</a:t>
            </a:r>
          </a:p>
          <a:p>
            <a:pPr lvl="1"/>
            <a:r>
              <a:rPr lang="en-US" dirty="0" smtClean="0"/>
              <a:t>A data set gives rise to a sequence of spaces</a:t>
            </a:r>
          </a:p>
          <a:p>
            <a:pPr lvl="1"/>
            <a:r>
              <a:rPr lang="en-US" dirty="0" smtClean="0"/>
              <a:t>Track where in the sequence clusters, holes, etc. appear, persist, disappear</a:t>
            </a:r>
          </a:p>
        </p:txBody>
      </p:sp>
    </p:spTree>
    <p:extLst>
      <p:ext uri="{BB962C8B-B14F-4D97-AF65-F5344CB8AC3E}">
        <p14:creationId xmlns:p14="http://schemas.microsoft.com/office/powerpoint/2010/main" val="654508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troduction to Persistent Homology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st="277000" end="158437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22783" y="442762"/>
            <a:ext cx="9514252" cy="5351646"/>
          </a:xfrm>
        </p:spPr>
      </p:pic>
      <p:sp>
        <p:nvSpPr>
          <p:cNvPr id="7" name="TextBox 6"/>
          <p:cNvSpPr txBox="1"/>
          <p:nvPr/>
        </p:nvSpPr>
        <p:spPr>
          <a:xfrm>
            <a:off x="3965606" y="6083166"/>
            <a:ext cx="427796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dirty="0" smtClean="0"/>
              <a:t>Video by Matthew Wright, St. Olaf Collage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07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Today</a:t>
            </a:r>
          </a:p>
          <a:p>
            <a:endParaRPr lang="en-US" dirty="0" smtClean="0"/>
          </a:p>
          <a:p>
            <a:r>
              <a:rPr lang="en-US" dirty="0" smtClean="0"/>
              <a:t>Lecture 2</a:t>
            </a:r>
          </a:p>
          <a:p>
            <a:endParaRPr lang="en-US" dirty="0"/>
          </a:p>
          <a:p>
            <a:r>
              <a:rPr lang="en-US" dirty="0" smtClean="0"/>
              <a:t>Lecture 3</a:t>
            </a:r>
          </a:p>
        </p:txBody>
      </p:sp>
    </p:spTree>
    <p:extLst>
      <p:ext uri="{BB962C8B-B14F-4D97-AF65-F5344CB8AC3E}">
        <p14:creationId xmlns:p14="http://schemas.microsoft.com/office/powerpoint/2010/main" val="2538393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Today</a:t>
            </a:r>
          </a:p>
          <a:p>
            <a:pPr lvl="1"/>
            <a:r>
              <a:rPr lang="en-US" dirty="0" err="1" smtClean="0"/>
              <a:t>Simplices</a:t>
            </a:r>
            <a:r>
              <a:rPr lang="en-US" dirty="0" smtClean="0"/>
              <a:t> </a:t>
            </a:r>
            <a:r>
              <a:rPr lang="en-US" dirty="0"/>
              <a:t>and simplicial complexes</a:t>
            </a:r>
          </a:p>
          <a:p>
            <a:endParaRPr lang="en-US" dirty="0" smtClean="0"/>
          </a:p>
          <a:p>
            <a:r>
              <a:rPr lang="en-US" dirty="0" smtClean="0"/>
              <a:t>Lecture 2</a:t>
            </a:r>
          </a:p>
          <a:p>
            <a:pPr lvl="1"/>
            <a:endParaRPr lang="en-US" dirty="0"/>
          </a:p>
          <a:p>
            <a:r>
              <a:rPr lang="en-US" dirty="0" smtClean="0"/>
              <a:t>Lecture 3</a:t>
            </a:r>
          </a:p>
        </p:txBody>
      </p:sp>
    </p:spTree>
    <p:extLst>
      <p:ext uri="{BB962C8B-B14F-4D97-AF65-F5344CB8AC3E}">
        <p14:creationId xmlns:p14="http://schemas.microsoft.com/office/powerpoint/2010/main" val="424965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Today</a:t>
            </a:r>
          </a:p>
          <a:p>
            <a:pPr lvl="1"/>
            <a:r>
              <a:rPr lang="en-US" dirty="0" err="1" smtClean="0"/>
              <a:t>Simplices</a:t>
            </a:r>
            <a:r>
              <a:rPr lang="en-US" dirty="0" smtClean="0"/>
              <a:t> </a:t>
            </a:r>
            <a:r>
              <a:rPr lang="en-US" dirty="0"/>
              <a:t>and simplicial complexes</a:t>
            </a:r>
          </a:p>
          <a:p>
            <a:pPr lvl="1"/>
            <a:r>
              <a:rPr lang="en-US" dirty="0" err="1"/>
              <a:t>Vietoris</a:t>
            </a:r>
            <a:r>
              <a:rPr lang="en-US" dirty="0"/>
              <a:t>-Rips complex of a dataset</a:t>
            </a:r>
          </a:p>
          <a:p>
            <a:endParaRPr lang="en-US" dirty="0" smtClean="0"/>
          </a:p>
          <a:p>
            <a:r>
              <a:rPr lang="en-US" dirty="0" smtClean="0"/>
              <a:t>Lecture 2</a:t>
            </a:r>
          </a:p>
          <a:p>
            <a:pPr lvl="1"/>
            <a:endParaRPr lang="en-US" dirty="0"/>
          </a:p>
          <a:p>
            <a:r>
              <a:rPr lang="en-US" dirty="0" smtClean="0"/>
              <a:t>Lecture 3</a:t>
            </a:r>
          </a:p>
        </p:txBody>
      </p:sp>
    </p:spTree>
    <p:extLst>
      <p:ext uri="{BB962C8B-B14F-4D97-AF65-F5344CB8AC3E}">
        <p14:creationId xmlns:p14="http://schemas.microsoft.com/office/powerpoint/2010/main" val="4229148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Today</a:t>
            </a:r>
          </a:p>
          <a:p>
            <a:pPr lvl="1"/>
            <a:r>
              <a:rPr lang="en-US" dirty="0" err="1" smtClean="0"/>
              <a:t>Simplices</a:t>
            </a:r>
            <a:r>
              <a:rPr lang="en-US" dirty="0" smtClean="0"/>
              <a:t> </a:t>
            </a:r>
            <a:r>
              <a:rPr lang="en-US" dirty="0"/>
              <a:t>and simplicial complexes</a:t>
            </a:r>
          </a:p>
          <a:p>
            <a:pPr lvl="1"/>
            <a:r>
              <a:rPr lang="en-US" dirty="0" err="1"/>
              <a:t>Vietoris</a:t>
            </a:r>
            <a:r>
              <a:rPr lang="en-US" dirty="0"/>
              <a:t>-Rips complex of a dataset</a:t>
            </a:r>
          </a:p>
          <a:p>
            <a:endParaRPr lang="en-US" dirty="0" smtClean="0"/>
          </a:p>
          <a:p>
            <a:r>
              <a:rPr lang="en-US" dirty="0" smtClean="0"/>
              <a:t>Lecture 2</a:t>
            </a:r>
          </a:p>
          <a:p>
            <a:pPr lvl="1"/>
            <a:r>
              <a:rPr lang="en-US" dirty="0" smtClean="0"/>
              <a:t>Linear algebra (groups, fields, vector spaces, linear maps)</a:t>
            </a:r>
          </a:p>
          <a:p>
            <a:pPr lvl="1"/>
            <a:endParaRPr lang="en-US" dirty="0"/>
          </a:p>
          <a:p>
            <a:r>
              <a:rPr lang="en-US" dirty="0" smtClean="0"/>
              <a:t>Lecture 3</a:t>
            </a:r>
          </a:p>
        </p:txBody>
      </p:sp>
    </p:spTree>
    <p:extLst>
      <p:ext uri="{BB962C8B-B14F-4D97-AF65-F5344CB8AC3E}">
        <p14:creationId xmlns:p14="http://schemas.microsoft.com/office/powerpoint/2010/main" val="1611154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Today</a:t>
            </a:r>
          </a:p>
          <a:p>
            <a:pPr lvl="1"/>
            <a:r>
              <a:rPr lang="en-US" dirty="0" err="1" smtClean="0"/>
              <a:t>Simplices</a:t>
            </a:r>
            <a:r>
              <a:rPr lang="en-US" dirty="0" smtClean="0"/>
              <a:t> </a:t>
            </a:r>
            <a:r>
              <a:rPr lang="en-US" dirty="0"/>
              <a:t>and simplicial complexes</a:t>
            </a:r>
          </a:p>
          <a:p>
            <a:pPr lvl="1"/>
            <a:r>
              <a:rPr lang="en-US" dirty="0" err="1"/>
              <a:t>Vietoris</a:t>
            </a:r>
            <a:r>
              <a:rPr lang="en-US" dirty="0"/>
              <a:t>-Rips complex of a dataset</a:t>
            </a:r>
          </a:p>
          <a:p>
            <a:endParaRPr lang="en-US" dirty="0" smtClean="0"/>
          </a:p>
          <a:p>
            <a:r>
              <a:rPr lang="en-US" dirty="0" smtClean="0"/>
              <a:t>Lecture 2</a:t>
            </a:r>
          </a:p>
          <a:p>
            <a:pPr lvl="1"/>
            <a:r>
              <a:rPr lang="en-US" dirty="0" smtClean="0"/>
              <a:t>Linear algebra (groups, fields, vector spaces, linear maps)</a:t>
            </a:r>
          </a:p>
          <a:p>
            <a:pPr lvl="1"/>
            <a:r>
              <a:rPr lang="en-US" dirty="0" smtClean="0"/>
              <a:t>Homology of a simplicial complex</a:t>
            </a:r>
          </a:p>
          <a:p>
            <a:pPr lvl="1"/>
            <a:endParaRPr lang="en-US" dirty="0"/>
          </a:p>
          <a:p>
            <a:r>
              <a:rPr lang="en-US" dirty="0" smtClean="0"/>
              <a:t>Lecture 3</a:t>
            </a:r>
          </a:p>
        </p:txBody>
      </p:sp>
    </p:spTree>
    <p:extLst>
      <p:ext uri="{BB962C8B-B14F-4D97-AF65-F5344CB8AC3E}">
        <p14:creationId xmlns:p14="http://schemas.microsoft.com/office/powerpoint/2010/main" val="3443792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Today</a:t>
            </a:r>
          </a:p>
          <a:p>
            <a:pPr lvl="1"/>
            <a:r>
              <a:rPr lang="en-US" dirty="0" err="1" smtClean="0"/>
              <a:t>Simplices</a:t>
            </a:r>
            <a:r>
              <a:rPr lang="en-US" dirty="0" smtClean="0"/>
              <a:t> </a:t>
            </a:r>
            <a:r>
              <a:rPr lang="en-US" dirty="0"/>
              <a:t>and simplicial complexes</a:t>
            </a:r>
          </a:p>
          <a:p>
            <a:pPr lvl="1"/>
            <a:r>
              <a:rPr lang="en-US" dirty="0" err="1"/>
              <a:t>Vietoris</a:t>
            </a:r>
            <a:r>
              <a:rPr lang="en-US" dirty="0"/>
              <a:t>-Rips complex of a dataset</a:t>
            </a:r>
          </a:p>
          <a:p>
            <a:endParaRPr lang="en-US" dirty="0" smtClean="0"/>
          </a:p>
          <a:p>
            <a:r>
              <a:rPr lang="en-US" dirty="0" smtClean="0"/>
              <a:t>Lecture 2</a:t>
            </a:r>
          </a:p>
          <a:p>
            <a:pPr lvl="1"/>
            <a:r>
              <a:rPr lang="en-US" dirty="0" smtClean="0"/>
              <a:t>Linear algebra (groups, fields, vector spaces, linear maps)</a:t>
            </a:r>
          </a:p>
          <a:p>
            <a:pPr lvl="1"/>
            <a:r>
              <a:rPr lang="en-US" dirty="0" smtClean="0"/>
              <a:t>Homology of a simplicial complex</a:t>
            </a:r>
          </a:p>
          <a:p>
            <a:pPr lvl="1"/>
            <a:endParaRPr lang="en-US" dirty="0"/>
          </a:p>
          <a:p>
            <a:r>
              <a:rPr lang="en-US" dirty="0" smtClean="0"/>
              <a:t>Lecture 3</a:t>
            </a:r>
          </a:p>
          <a:p>
            <a:pPr lvl="1"/>
            <a:r>
              <a:rPr lang="en-US" dirty="0" smtClean="0"/>
              <a:t>Maps of simplicial complexes</a:t>
            </a:r>
          </a:p>
        </p:txBody>
      </p:sp>
    </p:spTree>
    <p:extLst>
      <p:ext uri="{BB962C8B-B14F-4D97-AF65-F5344CB8AC3E}">
        <p14:creationId xmlns:p14="http://schemas.microsoft.com/office/powerpoint/2010/main" val="189266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Today</a:t>
            </a:r>
          </a:p>
          <a:p>
            <a:pPr lvl="1"/>
            <a:r>
              <a:rPr lang="en-US" dirty="0" err="1" smtClean="0"/>
              <a:t>Simplices</a:t>
            </a:r>
            <a:r>
              <a:rPr lang="en-US" dirty="0" smtClean="0"/>
              <a:t> </a:t>
            </a:r>
            <a:r>
              <a:rPr lang="en-US" dirty="0"/>
              <a:t>and simplicial complexes</a:t>
            </a:r>
          </a:p>
          <a:p>
            <a:pPr lvl="1"/>
            <a:r>
              <a:rPr lang="en-US" dirty="0" err="1"/>
              <a:t>Vietoris</a:t>
            </a:r>
            <a:r>
              <a:rPr lang="en-US" dirty="0"/>
              <a:t>-Rips complex of a dataset</a:t>
            </a:r>
          </a:p>
          <a:p>
            <a:endParaRPr lang="en-US" dirty="0" smtClean="0"/>
          </a:p>
          <a:p>
            <a:r>
              <a:rPr lang="en-US" dirty="0" smtClean="0"/>
              <a:t>Lecture 2</a:t>
            </a:r>
          </a:p>
          <a:p>
            <a:pPr lvl="1"/>
            <a:r>
              <a:rPr lang="en-US" dirty="0" smtClean="0"/>
              <a:t>Linear algebra (groups, fields, vector spaces, linear maps)</a:t>
            </a:r>
          </a:p>
          <a:p>
            <a:pPr lvl="1"/>
            <a:r>
              <a:rPr lang="en-US" dirty="0" smtClean="0"/>
              <a:t>Homology of a simplicial complex</a:t>
            </a:r>
          </a:p>
          <a:p>
            <a:pPr lvl="1"/>
            <a:endParaRPr lang="en-US" dirty="0"/>
          </a:p>
          <a:p>
            <a:r>
              <a:rPr lang="en-US" dirty="0" smtClean="0"/>
              <a:t>Lecture 3</a:t>
            </a:r>
          </a:p>
          <a:p>
            <a:pPr lvl="1"/>
            <a:r>
              <a:rPr lang="en-US" dirty="0" smtClean="0"/>
              <a:t>Maps of simplicial complexes</a:t>
            </a:r>
          </a:p>
          <a:p>
            <a:pPr lvl="1"/>
            <a:r>
              <a:rPr lang="en-US" dirty="0" err="1" smtClean="0"/>
              <a:t>Functoriality</a:t>
            </a:r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72819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Today</a:t>
            </a:r>
          </a:p>
          <a:p>
            <a:pPr lvl="1"/>
            <a:r>
              <a:rPr lang="en-US" dirty="0" err="1" smtClean="0"/>
              <a:t>Simplices</a:t>
            </a:r>
            <a:r>
              <a:rPr lang="en-US" dirty="0" smtClean="0"/>
              <a:t> </a:t>
            </a:r>
            <a:r>
              <a:rPr lang="en-US" dirty="0"/>
              <a:t>and simplicial complexes</a:t>
            </a:r>
          </a:p>
          <a:p>
            <a:pPr lvl="1"/>
            <a:r>
              <a:rPr lang="en-US" dirty="0" err="1"/>
              <a:t>Vietoris</a:t>
            </a:r>
            <a:r>
              <a:rPr lang="en-US" dirty="0"/>
              <a:t>-Rips complex of a dataset</a:t>
            </a:r>
          </a:p>
          <a:p>
            <a:endParaRPr lang="en-US" dirty="0" smtClean="0"/>
          </a:p>
          <a:p>
            <a:r>
              <a:rPr lang="en-US" dirty="0" smtClean="0"/>
              <a:t>Lecture 2</a:t>
            </a:r>
          </a:p>
          <a:p>
            <a:pPr lvl="1"/>
            <a:r>
              <a:rPr lang="en-US" dirty="0" smtClean="0"/>
              <a:t>Linear algebra (groups, fields, vector spaces, linear maps)</a:t>
            </a:r>
          </a:p>
          <a:p>
            <a:pPr lvl="1"/>
            <a:r>
              <a:rPr lang="en-US" dirty="0" smtClean="0"/>
              <a:t>Homology of a simplicial complex</a:t>
            </a:r>
          </a:p>
          <a:p>
            <a:pPr lvl="1"/>
            <a:endParaRPr lang="en-US" dirty="0"/>
          </a:p>
          <a:p>
            <a:r>
              <a:rPr lang="en-US" dirty="0" smtClean="0"/>
              <a:t>Lecture 3</a:t>
            </a:r>
          </a:p>
          <a:p>
            <a:pPr lvl="1"/>
            <a:r>
              <a:rPr lang="en-US" dirty="0" smtClean="0"/>
              <a:t>Maps of simplicial complexes</a:t>
            </a:r>
          </a:p>
          <a:p>
            <a:pPr lvl="1"/>
            <a:r>
              <a:rPr lang="en-US" dirty="0" err="1" smtClean="0"/>
              <a:t>Functoriality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Diagrams of complexes from datasets</a:t>
            </a:r>
          </a:p>
        </p:txBody>
      </p:sp>
    </p:spTree>
    <p:extLst>
      <p:ext uri="{BB962C8B-B14F-4D97-AF65-F5344CB8AC3E}">
        <p14:creationId xmlns:p14="http://schemas.microsoft.com/office/powerpoint/2010/main" val="1844005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Today</a:t>
            </a:r>
          </a:p>
          <a:p>
            <a:pPr lvl="1"/>
            <a:r>
              <a:rPr lang="en-US" dirty="0" err="1" smtClean="0"/>
              <a:t>Simplices</a:t>
            </a:r>
            <a:r>
              <a:rPr lang="en-US" dirty="0" smtClean="0"/>
              <a:t> </a:t>
            </a:r>
            <a:r>
              <a:rPr lang="en-US" dirty="0"/>
              <a:t>and simplicial complexes</a:t>
            </a:r>
          </a:p>
          <a:p>
            <a:pPr lvl="1"/>
            <a:r>
              <a:rPr lang="en-US" dirty="0" err="1"/>
              <a:t>Vietoris</a:t>
            </a:r>
            <a:r>
              <a:rPr lang="en-US" dirty="0"/>
              <a:t>-Rips complex of a dataset</a:t>
            </a:r>
          </a:p>
          <a:p>
            <a:endParaRPr lang="en-US" dirty="0" smtClean="0"/>
          </a:p>
          <a:p>
            <a:r>
              <a:rPr lang="en-US" dirty="0" smtClean="0"/>
              <a:t>Lecture 2</a:t>
            </a:r>
          </a:p>
          <a:p>
            <a:pPr lvl="1"/>
            <a:r>
              <a:rPr lang="en-US" dirty="0" smtClean="0"/>
              <a:t>Linear algebra (groups, fields, vector spaces, linear maps)</a:t>
            </a:r>
          </a:p>
          <a:p>
            <a:pPr lvl="1"/>
            <a:r>
              <a:rPr lang="en-US" dirty="0" smtClean="0"/>
              <a:t>Homology of a simplicial complex</a:t>
            </a:r>
          </a:p>
          <a:p>
            <a:pPr lvl="1"/>
            <a:endParaRPr lang="en-US" dirty="0"/>
          </a:p>
          <a:p>
            <a:r>
              <a:rPr lang="en-US" dirty="0" smtClean="0"/>
              <a:t>Lecture 3</a:t>
            </a:r>
          </a:p>
          <a:p>
            <a:pPr lvl="1"/>
            <a:r>
              <a:rPr lang="en-US" dirty="0" smtClean="0"/>
              <a:t>Maps of simplicial complexes</a:t>
            </a:r>
          </a:p>
          <a:p>
            <a:pPr lvl="1"/>
            <a:r>
              <a:rPr lang="en-US" dirty="0" err="1" smtClean="0"/>
              <a:t>Functoriality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Diagrams of complexes from datasets</a:t>
            </a:r>
          </a:p>
          <a:p>
            <a:pPr lvl="1"/>
            <a:r>
              <a:rPr lang="en-US" dirty="0" smtClean="0"/>
              <a:t>Barcodes and persistent homology</a:t>
            </a:r>
          </a:p>
        </p:txBody>
      </p:sp>
    </p:spTree>
    <p:extLst>
      <p:ext uri="{BB962C8B-B14F-4D97-AF65-F5344CB8AC3E}">
        <p14:creationId xmlns:p14="http://schemas.microsoft.com/office/powerpoint/2010/main" val="971503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658</Words>
  <Application>Microsoft Office PowerPoint</Application>
  <PresentationFormat>Widescreen</PresentationFormat>
  <Paragraphs>209</Paragraphs>
  <Slides>47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1" baseType="lpstr">
      <vt:lpstr>Arial</vt:lpstr>
      <vt:lpstr>Calibri</vt:lpstr>
      <vt:lpstr>Calibri Light</vt:lpstr>
      <vt:lpstr>Office Theme</vt:lpstr>
      <vt:lpstr>Topological Data Analysis</vt:lpstr>
      <vt:lpstr>Challenges of Data </vt:lpstr>
      <vt:lpstr>Challenges of Data </vt:lpstr>
      <vt:lpstr>Challenges of Data </vt:lpstr>
      <vt:lpstr>Challenges of Data </vt:lpstr>
      <vt:lpstr>Challenges of Data </vt:lpstr>
      <vt:lpstr>Challenges of Complexity</vt:lpstr>
      <vt:lpstr>Data has a shape</vt:lpstr>
      <vt:lpstr>Data has a shape</vt:lpstr>
      <vt:lpstr>Data has a shape</vt:lpstr>
      <vt:lpstr>Data has a shape</vt:lpstr>
      <vt:lpstr>Data has shapes</vt:lpstr>
      <vt:lpstr>Data has shapes</vt:lpstr>
      <vt:lpstr>Data has shapes</vt:lpstr>
      <vt:lpstr>Data has shapes</vt:lpstr>
      <vt:lpstr>Data has shapes</vt:lpstr>
      <vt:lpstr>How do we measure shape?</vt:lpstr>
      <vt:lpstr>How do we measure shape?</vt:lpstr>
      <vt:lpstr>How do we measure shape?</vt:lpstr>
      <vt:lpstr>How do we measure shape?</vt:lpstr>
      <vt:lpstr>Connectivity - Shortcomings</vt:lpstr>
      <vt:lpstr>Connectivity - Shortcomings</vt:lpstr>
      <vt:lpstr>Connectivity - Shortcomings</vt:lpstr>
      <vt:lpstr>Connectivity - Shortcomings</vt:lpstr>
      <vt:lpstr>Connectivity – Advantages</vt:lpstr>
      <vt:lpstr>Connectivity – Advantages</vt:lpstr>
      <vt:lpstr>Connectivity – Advantages</vt:lpstr>
      <vt:lpstr>Connectivity – Advantages</vt:lpstr>
      <vt:lpstr>Persistent homology </vt:lpstr>
      <vt:lpstr>Persistent homology </vt:lpstr>
      <vt:lpstr>Persistent homology </vt:lpstr>
      <vt:lpstr>Persistent homology </vt:lpstr>
      <vt:lpstr>Persistent homology </vt:lpstr>
      <vt:lpstr>Persistent homology </vt:lpstr>
      <vt:lpstr>Persistent homology </vt:lpstr>
      <vt:lpstr>Persistent homology </vt:lpstr>
      <vt:lpstr>Persistent homology </vt:lpstr>
      <vt:lpstr>PowerPoint Presentation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Topological Data Analysis</dc:title>
  <dc:creator>Jesse Wolfson</dc:creator>
  <cp:lastModifiedBy>Jesse Wolfson</cp:lastModifiedBy>
  <cp:revision>21</cp:revision>
  <dcterms:created xsi:type="dcterms:W3CDTF">2016-06-20T15:58:05Z</dcterms:created>
  <dcterms:modified xsi:type="dcterms:W3CDTF">2016-06-21T21:24:23Z</dcterms:modified>
</cp:coreProperties>
</file>